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2" r:id="rId2"/>
    <p:sldId id="290" r:id="rId3"/>
    <p:sldId id="287" r:id="rId4"/>
    <p:sldId id="286" r:id="rId5"/>
    <p:sldId id="279" r:id="rId6"/>
    <p:sldId id="281" r:id="rId7"/>
    <p:sldId id="283" r:id="rId8"/>
    <p:sldId id="288" r:id="rId9"/>
    <p:sldId id="285" r:id="rId10"/>
    <p:sldId id="284" r:id="rId11"/>
    <p:sldId id="280" r:id="rId12"/>
    <p:sldId id="278" r:id="rId13"/>
    <p:sldId id="276" r:id="rId14"/>
    <p:sldId id="277" r:id="rId15"/>
    <p:sldId id="275" r:id="rId16"/>
    <p:sldId id="271" r:id="rId17"/>
    <p:sldId id="274" r:id="rId18"/>
    <p:sldId id="272" r:id="rId19"/>
    <p:sldId id="267" r:id="rId20"/>
    <p:sldId id="291" r:id="rId21"/>
    <p:sldId id="269" r:id="rId22"/>
    <p:sldId id="268" r:id="rId23"/>
    <p:sldId id="270" r:id="rId24"/>
    <p:sldId id="264" r:id="rId25"/>
    <p:sldId id="266" r:id="rId26"/>
    <p:sldId id="265" r:id="rId27"/>
    <p:sldId id="262" r:id="rId28"/>
    <p:sldId id="260" r:id="rId29"/>
    <p:sldId id="261" r:id="rId30"/>
    <p:sldId id="257" r:id="rId31"/>
    <p:sldId id="258" r:id="rId32"/>
    <p:sldId id="263" r:id="rId33"/>
    <p:sldId id="256" r:id="rId34"/>
    <p:sldId id="289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28" autoAdjust="0"/>
    <p:restoredTop sz="94660"/>
  </p:normalViewPr>
  <p:slideViewPr>
    <p:cSldViewPr snapToGrid="0">
      <p:cViewPr varScale="1">
        <p:scale>
          <a:sx n="87" d="100"/>
          <a:sy n="87" d="100"/>
        </p:scale>
        <p:origin x="48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B743C-A018-469F-B68A-3CF7FC1AFBF1}" type="datetimeFigureOut">
              <a:rPr lang="en-US" smtClean="0"/>
              <a:t>6/17/2018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BB5DAC-14F4-4C6E-9815-9490BC9759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8084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B743C-A018-469F-B68A-3CF7FC1AFBF1}" type="datetimeFigureOut">
              <a:rPr lang="en-US" smtClean="0"/>
              <a:t>6/17/2018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BB5DAC-14F4-4C6E-9815-9490BC9759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3804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B743C-A018-469F-B68A-3CF7FC1AFBF1}" type="datetimeFigureOut">
              <a:rPr lang="en-US" smtClean="0"/>
              <a:t>6/17/2018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BB5DAC-14F4-4C6E-9815-9490BC9759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3155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B743C-A018-469F-B68A-3CF7FC1AFBF1}" type="datetimeFigureOut">
              <a:rPr lang="en-US" smtClean="0"/>
              <a:t>6/17/2018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BB5DAC-14F4-4C6E-9815-9490BC9759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103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B743C-A018-469F-B68A-3CF7FC1AFBF1}" type="datetimeFigureOut">
              <a:rPr lang="en-US" smtClean="0"/>
              <a:t>6/17/2018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BB5DAC-14F4-4C6E-9815-9490BC9759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0851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B743C-A018-469F-B68A-3CF7FC1AFBF1}" type="datetimeFigureOut">
              <a:rPr lang="en-US" smtClean="0"/>
              <a:t>6/17/2018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BB5DAC-14F4-4C6E-9815-9490BC9759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797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B743C-A018-469F-B68A-3CF7FC1AFBF1}" type="datetimeFigureOut">
              <a:rPr lang="en-US" smtClean="0"/>
              <a:t>6/17/2018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BB5DAC-14F4-4C6E-9815-9490BC9759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6609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B743C-A018-469F-B68A-3CF7FC1AFBF1}" type="datetimeFigureOut">
              <a:rPr lang="en-US" smtClean="0"/>
              <a:t>6/17/2018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BB5DAC-14F4-4C6E-9815-9490BC9759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5790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B743C-A018-469F-B68A-3CF7FC1AFBF1}" type="datetimeFigureOut">
              <a:rPr lang="en-US" smtClean="0"/>
              <a:t>6/17/2018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BB5DAC-14F4-4C6E-9815-9490BC9759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6494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B743C-A018-469F-B68A-3CF7FC1AFBF1}" type="datetimeFigureOut">
              <a:rPr lang="en-US" smtClean="0"/>
              <a:t>6/17/2018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BB5DAC-14F4-4C6E-9815-9490BC9759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362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B743C-A018-469F-B68A-3CF7FC1AFBF1}" type="datetimeFigureOut">
              <a:rPr lang="en-US" smtClean="0"/>
              <a:t>6/17/2018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BB5DAC-14F4-4C6E-9815-9490BC9759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7989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9B743C-A018-469F-B68A-3CF7FC1AFBF1}" type="datetimeFigureOut">
              <a:rPr lang="en-US" smtClean="0"/>
              <a:t>6/17/2018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BB5DAC-14F4-4C6E-9815-9490BC9759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8829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emf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emf"/><Relationship Id="rId2" Type="http://schemas.openxmlformats.org/officeDocument/2006/relationships/image" Target="../media/image69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4ED5B1-A075-4252-9562-EF2716E62D72}"/>
              </a:ext>
            </a:extLst>
          </p:cNvPr>
          <p:cNvSpPr txBox="1"/>
          <p:nvPr/>
        </p:nvSpPr>
        <p:spPr>
          <a:xfrm>
            <a:off x="294640" y="294641"/>
            <a:ext cx="5464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Ch: 31: Execution of Portfolio Decisions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475D18-7760-4574-9CFE-CEB7122B6B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465" y="875679"/>
            <a:ext cx="5273497" cy="17756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FF796EC-9A10-4F59-99C1-407D0AE498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9254" y="1763486"/>
            <a:ext cx="5601185" cy="392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9290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DC6ECA2-0828-4FE7-9B11-FF7C15A23B3E}"/>
              </a:ext>
            </a:extLst>
          </p:cNvPr>
          <p:cNvSpPr txBox="1"/>
          <p:nvPr/>
        </p:nvSpPr>
        <p:spPr>
          <a:xfrm>
            <a:off x="294640" y="294641"/>
            <a:ext cx="5464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Ch: 25: Equity portfolio </a:t>
            </a:r>
            <a:r>
              <a:rPr lang="en-US" dirty="0" err="1"/>
              <a:t>mgmt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5C865B8-29FC-441C-BE73-23D4108A3A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087" r="4325" b="8584"/>
          <a:stretch/>
        </p:blipFill>
        <p:spPr>
          <a:xfrm>
            <a:off x="381000" y="479307"/>
            <a:ext cx="5029200" cy="295892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4304722-A2D3-4352-81BB-AF559597E2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269" y="4006017"/>
            <a:ext cx="5808261" cy="18682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58AEBCF-6430-482D-813E-FE95F759272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70256"/>
          <a:stretch/>
        </p:blipFill>
        <p:spPr>
          <a:xfrm>
            <a:off x="6906221" y="0"/>
            <a:ext cx="5571666" cy="20398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5DCA8D3-F3EA-481A-AFAB-5CD85BBCA41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9444"/>
          <a:stretch/>
        </p:blipFill>
        <p:spPr>
          <a:xfrm>
            <a:off x="6906221" y="2136530"/>
            <a:ext cx="5571666" cy="483870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A862747-6A70-4000-8110-15C80FA50B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269" y="4969243"/>
            <a:ext cx="6134632" cy="68585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F6973A7-5998-4918-AEF3-41F239BEE25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8694" b="13195"/>
          <a:stretch/>
        </p:blipFill>
        <p:spPr>
          <a:xfrm>
            <a:off x="870154" y="5874257"/>
            <a:ext cx="4313294" cy="744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5673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4ED5B1-A075-4252-9562-EF2716E62D72}"/>
              </a:ext>
            </a:extLst>
          </p:cNvPr>
          <p:cNvSpPr txBox="1"/>
          <p:nvPr/>
        </p:nvSpPr>
        <p:spPr>
          <a:xfrm>
            <a:off x="294640" y="294641"/>
            <a:ext cx="5464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Ch: 24 Fixed Income Active </a:t>
            </a:r>
            <a:r>
              <a:rPr lang="en-US" dirty="0" err="1"/>
              <a:t>Mgmt</a:t>
            </a:r>
            <a:r>
              <a:rPr lang="en-US" dirty="0"/>
              <a:t>: Credit Strategies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EBED168-4DEF-4820-9F48-5AD2DD3B8B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125" y="1515176"/>
            <a:ext cx="3459780" cy="2651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0419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8E44CD5-59A8-4376-A678-67527FBA04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4501" y="1554317"/>
            <a:ext cx="9662997" cy="3749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7908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B477051-67F5-4766-8E7B-7DCD43D02F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675" y="428900"/>
            <a:ext cx="5898391" cy="86875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8F988EC-C959-49C1-A57F-152E20E589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521" y="1563873"/>
            <a:ext cx="6119390" cy="103641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C0877EC-479A-4915-A27C-C6A0DB6D5C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8047" y="2614751"/>
            <a:ext cx="3116850" cy="10211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CA36D93-A32B-453D-A1B3-03411024BB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8047" y="3790088"/>
            <a:ext cx="4305673" cy="97544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BAC858-5B24-4571-BCCE-FA0FCDF290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9521" y="4765533"/>
            <a:ext cx="5182049" cy="960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4959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80DA007-6983-47E6-A11C-69216C3F75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5604" y="1760516"/>
            <a:ext cx="5418290" cy="95258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2821243-AEC5-42DD-85E7-74F74CA11F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5604" y="2971760"/>
            <a:ext cx="4221846" cy="914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3205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B393002-7B05-4065-98C6-57DBADDD59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253" y="552432"/>
            <a:ext cx="6414679" cy="6972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433A498-ECE7-4300-9588-24ECC87F33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007" y="1866838"/>
            <a:ext cx="6751905" cy="14174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03BE52B-F49D-4871-A336-BD961ECEBB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007" y="3676440"/>
            <a:ext cx="7049111" cy="2629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9521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1B294FD-FC4E-4B0B-8186-69E6768981DA}"/>
              </a:ext>
            </a:extLst>
          </p:cNvPr>
          <p:cNvGrpSpPr/>
          <p:nvPr/>
        </p:nvGrpSpPr>
        <p:grpSpPr>
          <a:xfrm>
            <a:off x="524613" y="346031"/>
            <a:ext cx="4519052" cy="2173876"/>
            <a:chOff x="524613" y="346031"/>
            <a:chExt cx="4519052" cy="217387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8EBD736-E9FD-4F00-B3E3-BEE07F2537B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4613" y="346031"/>
              <a:ext cx="2114415" cy="1030777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D3FB2EC-3CB4-4D8F-9023-F306789153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4613" y="1376808"/>
              <a:ext cx="4519052" cy="1143099"/>
            </a:xfrm>
            <a:prstGeom prst="rect">
              <a:avLst/>
            </a:prstGeom>
          </p:spPr>
        </p:pic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D8252595-B8C4-497A-90D7-C4A837049D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613" y="2749029"/>
            <a:ext cx="7185013" cy="28428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4838C69-22B9-458E-9196-67D988F739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5115" y="5759805"/>
            <a:ext cx="4961050" cy="9678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97B0B6E-B39C-47A4-9B20-52A3ED8D98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09626" y="447087"/>
            <a:ext cx="1676545" cy="92972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B8E1516-3CD4-4ABC-8640-C4FD39DA1AA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420" t="71963" r="45164"/>
          <a:stretch/>
        </p:blipFill>
        <p:spPr>
          <a:xfrm>
            <a:off x="6743700" y="4343400"/>
            <a:ext cx="2873829" cy="1064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3276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289472F-2C86-4300-B960-8F3A8D7A37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119" t="17638" r="31864" b="42084"/>
          <a:stretch/>
        </p:blipFill>
        <p:spPr>
          <a:xfrm>
            <a:off x="2504342" y="600076"/>
            <a:ext cx="4269294" cy="27622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1E2981F-7772-406D-9D67-435E6623EF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885" t="57778" r="32098" b="3810"/>
          <a:stretch/>
        </p:blipFill>
        <p:spPr>
          <a:xfrm>
            <a:off x="2504342" y="3514725"/>
            <a:ext cx="4269294" cy="263434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A9E4563-C245-4AEE-961E-F2D589286D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062" t="40924" r="64792" b="50973"/>
          <a:stretch/>
        </p:blipFill>
        <p:spPr>
          <a:xfrm>
            <a:off x="9271000" y="1587500"/>
            <a:ext cx="1968500" cy="555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5221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EA69441-8230-41EE-B9B4-6379FC6776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927" y="486714"/>
            <a:ext cx="10246572" cy="2180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5329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016" y="624755"/>
            <a:ext cx="10325995" cy="195088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648" y="2575644"/>
            <a:ext cx="10074513" cy="317781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6954" y="2861419"/>
            <a:ext cx="8870449" cy="27663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5"/>
          <a:srcRect l="1385" r="1"/>
          <a:stretch/>
        </p:blipFill>
        <p:spPr>
          <a:xfrm>
            <a:off x="7710852" y="2289869"/>
            <a:ext cx="3374284" cy="1104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8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4ED5B1-A075-4252-9562-EF2716E62D72}"/>
              </a:ext>
            </a:extLst>
          </p:cNvPr>
          <p:cNvSpPr txBox="1"/>
          <p:nvPr/>
        </p:nvSpPr>
        <p:spPr>
          <a:xfrm>
            <a:off x="294640" y="294641"/>
            <a:ext cx="5464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Ch: 34: GIPS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C6C05A7-C297-4163-94F1-5AF9E7AC30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9628"/>
          <a:stretch/>
        </p:blipFill>
        <p:spPr>
          <a:xfrm>
            <a:off x="159444" y="772433"/>
            <a:ext cx="5479255" cy="117990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232450E-4D63-4E78-91BB-A415BAA739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372"/>
          <a:stretch/>
        </p:blipFill>
        <p:spPr>
          <a:xfrm>
            <a:off x="159444" y="2137003"/>
            <a:ext cx="5479255" cy="461179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E4645AD-6CD4-4E36-9A55-CF8EAB6D6B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5421" y="772433"/>
            <a:ext cx="5502117" cy="5867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5189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EB8F98-34A6-4595-BE04-FF5CB5D52F48}"/>
              </a:ext>
            </a:extLst>
          </p:cNvPr>
          <p:cNvSpPr txBox="1"/>
          <p:nvPr/>
        </p:nvSpPr>
        <p:spPr>
          <a:xfrm>
            <a:off x="940777" y="413238"/>
            <a:ext cx="3534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 14: Capital Market Expectations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515D36-1E41-4B16-82F6-7FAE14A87F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0860" y="1449243"/>
            <a:ext cx="2690093" cy="4953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88BA689-9CF4-45CF-9149-D0A41E95A7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3877" y="2287381"/>
            <a:ext cx="7376799" cy="647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2245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848" y="1640100"/>
            <a:ext cx="11019475" cy="328450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130" y="674363"/>
            <a:ext cx="3421677" cy="1104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295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178" y="1927290"/>
            <a:ext cx="1966130" cy="58679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2203" y="458350"/>
            <a:ext cx="5267251" cy="577557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t="45222" r="32944" b="25919"/>
          <a:stretch/>
        </p:blipFill>
        <p:spPr>
          <a:xfrm>
            <a:off x="8239454" y="978167"/>
            <a:ext cx="3532000" cy="1666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4444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374" y="680365"/>
            <a:ext cx="9175275" cy="454191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8A9C29F-60A7-4667-B3DF-B05DEAB644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1563"/>
          <a:stretch/>
        </p:blipFill>
        <p:spPr>
          <a:xfrm>
            <a:off x="860774" y="832765"/>
            <a:ext cx="9175275" cy="837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981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429" y="1204835"/>
            <a:ext cx="6345066" cy="523047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2209" y="0"/>
            <a:ext cx="6835732" cy="6271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9478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4950" y="662700"/>
            <a:ext cx="9922100" cy="5532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2111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5977" y="802257"/>
            <a:ext cx="6424786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004" y="873104"/>
            <a:ext cx="3314987" cy="74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6564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775" y="792065"/>
            <a:ext cx="3161905" cy="85714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775" y="2055807"/>
            <a:ext cx="3304762" cy="400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3341" y="2862406"/>
            <a:ext cx="1973376" cy="46289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155" y="3675638"/>
            <a:ext cx="3057143" cy="47619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6875" y="4160305"/>
            <a:ext cx="1533043" cy="40291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6875" y="4852509"/>
            <a:ext cx="1380952" cy="77142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81742" y="1167314"/>
            <a:ext cx="7410071" cy="4194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7901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435" y="1241870"/>
            <a:ext cx="11187129" cy="4374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2327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245" y="220702"/>
            <a:ext cx="11179509" cy="6416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9788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4ED5B1-A075-4252-9562-EF2716E62D72}"/>
              </a:ext>
            </a:extLst>
          </p:cNvPr>
          <p:cNvSpPr txBox="1"/>
          <p:nvPr/>
        </p:nvSpPr>
        <p:spPr>
          <a:xfrm>
            <a:off x="294640" y="294641"/>
            <a:ext cx="5464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Ch: 34: GIPS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55C7E6-53BF-4FF7-8089-469F13F817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9712" y="0"/>
            <a:ext cx="5401696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9B8CB01-0A4F-4218-B180-78B4F6A7F7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7981" y="663973"/>
            <a:ext cx="5517358" cy="4648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2150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39947" y="250166"/>
            <a:ext cx="9178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Chapter 9: Taxes.  Diffs btw accrual, capital gains, and periodic wealth taxes.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3716" y="897146"/>
            <a:ext cx="9547505" cy="4879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9562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298" y="940632"/>
            <a:ext cx="9750879" cy="3916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5632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7096" y="2196327"/>
            <a:ext cx="5017808" cy="246534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7576" y="4908"/>
            <a:ext cx="5976848" cy="6848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189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7259451"/>
              </p:ext>
            </p:extLst>
          </p:nvPr>
        </p:nvGraphicFramePr>
        <p:xfrm>
          <a:off x="397058" y="467852"/>
          <a:ext cx="7785449" cy="7032331"/>
        </p:xfrm>
        <a:graphic>
          <a:graphicData uri="http://schemas.openxmlformats.org/drawingml/2006/table">
            <a:tbl>
              <a:tblPr firstRow="1">
                <a:tableStyleId>{2D5ABB26-0587-4C30-8999-92F81FD0307C}</a:tableStyleId>
              </a:tblPr>
              <a:tblGrid>
                <a:gridCol w="16725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564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564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6354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u="sng" dirty="0">
                          <a:solidFill>
                            <a:schemeClr val="bg1"/>
                          </a:solidFill>
                          <a:effectLst/>
                        </a:rPr>
                        <a:t>Bias / Error</a:t>
                      </a:r>
                      <a:endParaRPr lang="en-US" sz="1000" b="1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043" marR="19043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u="sng" dirty="0">
                          <a:solidFill>
                            <a:schemeClr val="bg1"/>
                          </a:solidFill>
                          <a:effectLst/>
                        </a:rPr>
                        <a:t>Symptom</a:t>
                      </a:r>
                      <a:endParaRPr lang="en-US" sz="1000" b="1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043" marR="19043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u="sng" dirty="0" err="1">
                          <a:solidFill>
                            <a:schemeClr val="bg1"/>
                          </a:solidFill>
                          <a:effectLst/>
                        </a:rPr>
                        <a:t>Mitigant</a:t>
                      </a:r>
                      <a:endParaRPr lang="en-US" sz="1000" b="1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043" marR="19043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062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Conservatism bias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043" marR="19043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Market participants rationally form an initial view, but then fail to change that view as new information becomes available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043" marR="19043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Become aware of own biases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043" marR="19043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708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Confirmation bias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043" marR="19043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Market participants look for new information or distort new information to confirm an existing view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043" marR="19043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Seek out contrary views and information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043" marR="19043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062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Representativeness 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043" marR="19043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Market participants believe that the past will persist and new information is classified based on past experience or classification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043" marR="19043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Start with better understanding of laws of probability and statistical analysis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043" marR="19043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708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Illusion of control bias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043" marR="19043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Market participants think they can control or affect outcomes when they cannot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043" marR="19043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Realize that investment results are probabilistic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043" marR="19043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708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Hindsight bias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043" marR="19043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Market participants have a selective memory of past events, actions, or what was knowable in the past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043" marR="19043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Start by asking questions like “Do I really remember what I predicted and recommended?”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043" marR="19043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5417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Anchoring and adjustment bias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043" marR="19043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Market participants select an arbitrary initial value to estimate an unknown, and make changes in relation to the initial view (i.e., “anchor point”), instead of objectively considering new data. 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043" marR="19043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Start with asking questions such as “Do I continue to recommend this stock because I like the previous price I recommended, or am I open to an analysis process like the first time?”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043" marR="19043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5417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Mental accounting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043" marR="19043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Market participants treat money differently based on how they categorize it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043" marR="19043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Examine what the portfolio could have achieved if the entire client assets were examined as one portfolio considering the effects of correlation among ALL parts of the whole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043" marR="19043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2708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Framing bias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043" marR="19043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Market participants allow the way in which questions or data is “framed” to influence their decisions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043" marR="19043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Ask questions such as “Is my decision based on realizing a gain or a loss?” 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043" marR="19043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65417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Availability bias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043" marR="19043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Market participants place undue emphasis on the information that is readily available, solely for convenience purposes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043" marR="19043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Maintain a carefully researched and constructed Investment Policy Statement (IPS) through appropriate research and analysis of all decisions, and a long term focus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043" marR="19043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9062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Loss-aversion bias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043" marR="19043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Market participants feel more pain from a loss than pleasure from an equal gain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043" marR="19043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Maintain a disciplined, well-thought out process based on future prospects of an investment, not perceived gain or loss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043" marR="19043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9062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Overconfidence bias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043" marR="19043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Market participants overestimate their own intuitive ability or reasoning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043" marR="19043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Establish long-term financial goals with a budget to assure adequate savings and investments are made to meet all goals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043" marR="19043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2708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Self-control bias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043" marR="19043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Market participants lack self-discipline and favor immediate gratification over long-term goals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043" marR="19043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Establish an appropriate investment plan and a budget to achieve sufficient savings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043" marR="19043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49062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Status quo bias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043" marR="19043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Market participants allow their comfort with the existing situation to maintain their existing choices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043" marR="19043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Hard to overcome.  Education re. reasonable risk/return combinations and the dangers of overconcentration is essential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043" marR="19043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2708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Endowment bias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043" marR="19043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Market participants feel that an asset is special and more valuable, outside of the sole merits of its performance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043" marR="19043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Start a disciplined diversification program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043" marR="19043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49062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Regret-aversion bias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043" marR="19043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Market participants do nothing out of excess fear that actions could be wrong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043" marR="19043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Communicate effectively the benefits of diversification, the risk / return trade offs, and the consequences of not meeting critical long-term investment goals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043" marR="19043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019170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617667-A360-445C-9484-C70F41650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FAD19B-787E-4C04-AC17-6C1931FF87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D5AB2E-C11A-49DF-8820-7BCAB3E50C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8815" y="752759"/>
            <a:ext cx="5070538" cy="465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3726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4ED5B1-A075-4252-9562-EF2716E62D72}"/>
              </a:ext>
            </a:extLst>
          </p:cNvPr>
          <p:cNvSpPr txBox="1"/>
          <p:nvPr/>
        </p:nvSpPr>
        <p:spPr>
          <a:xfrm>
            <a:off x="294640" y="294641"/>
            <a:ext cx="5464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Ch: 31: Evaluating portfolio performance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CBE74F9-D5E5-4CA0-BBED-DE80FF4556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452" y="986289"/>
            <a:ext cx="11027096" cy="5319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5855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4ED5B1-A075-4252-9562-EF2716E62D72}"/>
              </a:ext>
            </a:extLst>
          </p:cNvPr>
          <p:cNvSpPr txBox="1"/>
          <p:nvPr/>
        </p:nvSpPr>
        <p:spPr>
          <a:xfrm>
            <a:off x="294640" y="294641"/>
            <a:ext cx="5464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Ch: 31: Evaluating portfolio performance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49BEA75-B113-40DA-BD70-2794A837B8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4603" y="1386547"/>
            <a:ext cx="6885145" cy="40286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76EEB62-5880-47A9-BE1D-4B0E14ECD4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7617" y="2087880"/>
            <a:ext cx="6660457" cy="338357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E18A5E5-4EA5-4C17-802B-6F0E914EE9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7617" y="584803"/>
            <a:ext cx="4442845" cy="345215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2386D5A-3588-4845-9388-AA1D76844C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43628" y="1108015"/>
            <a:ext cx="6424217" cy="356646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B235883-8788-45C5-A568-D1F678E2E0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96169" y="2667057"/>
            <a:ext cx="7331075" cy="2949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0865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4ED5B1-A075-4252-9562-EF2716E62D72}"/>
              </a:ext>
            </a:extLst>
          </p:cNvPr>
          <p:cNvSpPr txBox="1"/>
          <p:nvPr/>
        </p:nvSpPr>
        <p:spPr>
          <a:xfrm>
            <a:off x="294640" y="294641"/>
            <a:ext cx="5464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Ch: 31: Evaluating portfolio performance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DED029-FB42-498F-AF17-B8A31D53E2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5923"/>
          <a:stretch/>
        </p:blipFill>
        <p:spPr>
          <a:xfrm>
            <a:off x="1168349" y="1013182"/>
            <a:ext cx="2324223" cy="8232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AAE357A-A56C-46BE-BFF6-B1974A773B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8007" y="1013183"/>
            <a:ext cx="5527035" cy="29106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00C0EC8-BE20-461C-8869-2530C78D3F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6566"/>
          <a:stretch/>
        </p:blipFill>
        <p:spPr>
          <a:xfrm>
            <a:off x="1168349" y="2147529"/>
            <a:ext cx="2324223" cy="807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4298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FBECAF3B-CE02-4878-A61D-8969160395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1861560"/>
              </p:ext>
            </p:extLst>
          </p:nvPr>
        </p:nvGraphicFramePr>
        <p:xfrm>
          <a:off x="2832097" y="1601205"/>
          <a:ext cx="6304585" cy="4091694"/>
        </p:xfrm>
        <a:graphic>
          <a:graphicData uri="http://schemas.openxmlformats.org/drawingml/2006/table">
            <a:tbl>
              <a:tblPr firstRow="1" firstCol="1" bandRow="1"/>
              <a:tblGrid>
                <a:gridCol w="1049812">
                  <a:extLst>
                    <a:ext uri="{9D8B030D-6E8A-4147-A177-3AD203B41FA5}">
                      <a16:colId xmlns:a16="http://schemas.microsoft.com/office/drawing/2014/main" val="1189103245"/>
                    </a:ext>
                  </a:extLst>
                </a:gridCol>
                <a:gridCol w="1463040">
                  <a:extLst>
                    <a:ext uri="{9D8B030D-6E8A-4147-A177-3AD203B41FA5}">
                      <a16:colId xmlns:a16="http://schemas.microsoft.com/office/drawing/2014/main" val="3646050"/>
                    </a:ext>
                  </a:extLst>
                </a:gridCol>
                <a:gridCol w="716542">
                  <a:extLst>
                    <a:ext uri="{9D8B030D-6E8A-4147-A177-3AD203B41FA5}">
                      <a16:colId xmlns:a16="http://schemas.microsoft.com/office/drawing/2014/main" val="607876005"/>
                    </a:ext>
                  </a:extLst>
                </a:gridCol>
                <a:gridCol w="700572">
                  <a:extLst>
                    <a:ext uri="{9D8B030D-6E8A-4147-A177-3AD203B41FA5}">
                      <a16:colId xmlns:a16="http://schemas.microsoft.com/office/drawing/2014/main" val="430091248"/>
                    </a:ext>
                  </a:extLst>
                </a:gridCol>
                <a:gridCol w="1188720">
                  <a:extLst>
                    <a:ext uri="{9D8B030D-6E8A-4147-A177-3AD203B41FA5}">
                      <a16:colId xmlns:a16="http://schemas.microsoft.com/office/drawing/2014/main" val="495890798"/>
                    </a:ext>
                  </a:extLst>
                </a:gridCol>
                <a:gridCol w="1185899">
                  <a:extLst>
                    <a:ext uri="{9D8B030D-6E8A-4147-A177-3AD203B41FA5}">
                      <a16:colId xmlns:a16="http://schemas.microsoft.com/office/drawing/2014/main" val="2600064108"/>
                    </a:ext>
                  </a:extLst>
                </a:gridCol>
              </a:tblGrid>
              <a:tr h="73152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u="sng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Rebalancing Strategy</a:t>
                      </a: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015" marR="670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u="sng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Rebalancing execution</a:t>
                      </a: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015" marR="670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u="sng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Does best in market</a:t>
                      </a: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015" marR="670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u="sng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Market impact if popular</a:t>
                      </a: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015" marR="670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u="sng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Floor of portfolio value vs. initial value, post-rebalancing</a:t>
                      </a: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015" marR="670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u="sng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Investor appropriateness if risk tolerance</a:t>
                      </a: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015" marR="670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506069"/>
                  </a:ext>
                </a:extLst>
              </a:tr>
              <a:tr h="104401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Buy and hold</a:t>
                      </a:r>
                    </a:p>
                  </a:txBody>
                  <a:tcPr marL="67015" marR="670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Do nothing</a:t>
                      </a:r>
                    </a:p>
                  </a:txBody>
                  <a:tcPr marL="67015" marR="670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None</a:t>
                      </a:r>
                    </a:p>
                  </a:txBody>
                  <a:tcPr marL="67015" marR="670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N/A</a:t>
                      </a:r>
                    </a:p>
                  </a:txBody>
                  <a:tcPr marL="67015" marR="670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Same</a:t>
                      </a:r>
                    </a:p>
                  </a:txBody>
                  <a:tcPr marL="67015" marR="670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Increases and decreases with wealth.  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RT reaches zero at floor</a:t>
                      </a:r>
                    </a:p>
                  </a:txBody>
                  <a:tcPr marL="67015" marR="670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54664912"/>
                  </a:ext>
                </a:extLst>
              </a:tr>
              <a:tr h="121930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Constant Mix</a:t>
                      </a:r>
                    </a:p>
                  </a:txBody>
                  <a:tcPr marL="67015" marR="670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Constantly rebalance back to the initial allocation weights.  A mean-reverting strategy.</a:t>
                      </a:r>
                    </a:p>
                  </a:txBody>
                  <a:tcPr marL="67015" marR="670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Mean reverting</a:t>
                      </a:r>
                    </a:p>
                  </a:txBody>
                  <a:tcPr marL="67015" marR="670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Creates market stability</a:t>
                      </a:r>
                    </a:p>
                  </a:txBody>
                  <a:tcPr marL="67015" marR="670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Less</a:t>
                      </a:r>
                    </a:p>
                  </a:txBody>
                  <a:tcPr marL="67015" marR="670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Independent of wealth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RT reaches zero at floor (but no floor in CM rebalancing)</a:t>
                      </a:r>
                    </a:p>
                  </a:txBody>
                  <a:tcPr marL="67015" marR="670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4198743"/>
                  </a:ext>
                </a:extLst>
              </a:tr>
              <a:tr h="104401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Constant Proportion  (Portfolio Insurance)</a:t>
                      </a:r>
                    </a:p>
                  </a:txBody>
                  <a:tcPr marL="67015" marR="670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If the risky asset allocation increases (decreases), buy more (less).  A momentum strategy.</a:t>
                      </a:r>
                    </a:p>
                  </a:txBody>
                  <a:tcPr marL="67015" marR="670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Simple trending</a:t>
                      </a:r>
                    </a:p>
                  </a:txBody>
                  <a:tcPr marL="67015" marR="670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Creates market volatility</a:t>
                      </a:r>
                    </a:p>
                  </a:txBody>
                  <a:tcPr marL="67015" marR="670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Greater</a:t>
                      </a:r>
                    </a:p>
                  </a:txBody>
                  <a:tcPr marL="67015" marR="670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High risk tolerance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RT reaches zero at floor</a:t>
                      </a:r>
                    </a:p>
                  </a:txBody>
                  <a:tcPr marL="67015" marR="670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57245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839808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86DE20E-74B7-46C9-8B2A-C4433E2E0591}"/>
              </a:ext>
            </a:extLst>
          </p:cNvPr>
          <p:cNvSpPr txBox="1"/>
          <p:nvPr/>
        </p:nvSpPr>
        <p:spPr>
          <a:xfrm>
            <a:off x="294640" y="294641"/>
            <a:ext cx="5464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Ch: 29: Risk </a:t>
            </a:r>
            <a:r>
              <a:rPr lang="en-US" dirty="0" err="1"/>
              <a:t>Mgmt</a:t>
            </a:r>
            <a:r>
              <a:rPr lang="en-US" dirty="0"/>
              <a:t> using Options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5AC1FF-8ECE-4D50-B3AE-A6CB65F4EA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0511"/>
          <a:stretch/>
        </p:blipFill>
        <p:spPr>
          <a:xfrm>
            <a:off x="4008166" y="171578"/>
            <a:ext cx="5723116" cy="1200024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7002B067-CAB7-46A8-85A9-64E5B0209071}"/>
              </a:ext>
            </a:extLst>
          </p:cNvPr>
          <p:cNvGrpSpPr/>
          <p:nvPr/>
        </p:nvGrpSpPr>
        <p:grpSpPr>
          <a:xfrm>
            <a:off x="4008166" y="1696886"/>
            <a:ext cx="5723116" cy="3894452"/>
            <a:chOff x="4008166" y="1696886"/>
            <a:chExt cx="5723116" cy="3894452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4542846A-1019-482C-8C9C-25325FB8BD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8968" b="41170"/>
            <a:stretch/>
          </p:blipFill>
          <p:spPr>
            <a:xfrm>
              <a:off x="4008166" y="1696886"/>
              <a:ext cx="5723116" cy="245449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57640D2-6510-4CBB-8D50-E0D684F488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77703"/>
            <a:stretch/>
          </p:blipFill>
          <p:spPr>
            <a:xfrm>
              <a:off x="4008166" y="4218432"/>
              <a:ext cx="5723116" cy="13729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472079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86DE20E-74B7-46C9-8B2A-C4433E2E0591}"/>
              </a:ext>
            </a:extLst>
          </p:cNvPr>
          <p:cNvSpPr txBox="1"/>
          <p:nvPr/>
        </p:nvSpPr>
        <p:spPr>
          <a:xfrm>
            <a:off x="294640" y="294641"/>
            <a:ext cx="5464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Ch: 26: Risk </a:t>
            </a:r>
            <a:r>
              <a:rPr lang="en-US" dirty="0" err="1"/>
              <a:t>Mgmt</a:t>
            </a:r>
            <a:r>
              <a:rPr lang="en-US" dirty="0"/>
              <a:t> using Options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F28E75D-B732-4D74-BB93-BFE48D57A0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5275" y="1375676"/>
            <a:ext cx="5204911" cy="624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7392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4987</TotalTime>
  <Words>733</Words>
  <Application>Microsoft Office PowerPoint</Application>
  <PresentationFormat>Widescreen</PresentationFormat>
  <Paragraphs>90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9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Calvin Sung</dc:creator>
  <cp:lastModifiedBy>Calvin Sung</cp:lastModifiedBy>
  <cp:revision>94</cp:revision>
  <dcterms:created xsi:type="dcterms:W3CDTF">2018-02-09T04:57:42Z</dcterms:created>
  <dcterms:modified xsi:type="dcterms:W3CDTF">2018-06-18T03:12:50Z</dcterms:modified>
</cp:coreProperties>
</file>